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3" d="100"/>
          <a:sy n="63" d="100"/>
        </p:scale>
        <p:origin x="-15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86B35AC-7114-47B5-B5BF-546632581A67}"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6B35AC-7114-47B5-B5BF-546632581A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6B35AC-7114-47B5-B5BF-546632581A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6B35AC-7114-47B5-B5BF-546632581A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6B35AC-7114-47B5-B5BF-546632581A6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6B35AC-7114-47B5-B5BF-546632581A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6B35AC-7114-47B5-B5BF-546632581A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6B35AC-7114-47B5-B5BF-546632581A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6B35AC-7114-47B5-B5BF-546632581A6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6B35AC-7114-47B5-B5BF-546632581A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084DE78-B97D-4013-A1EC-9A4AEFA744C2}" type="datetimeFigureOut">
              <a:rPr lang="en-US" smtClean="0"/>
              <a:t>6/7/2015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6B35AC-7114-47B5-B5BF-546632581A6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084DE78-B97D-4013-A1EC-9A4AEFA744C2}" type="datetimeFigureOut">
              <a:rPr lang="en-US" smtClean="0"/>
              <a:t>6/7/2015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86B35AC-7114-47B5-B5BF-546632581A6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wiley.com/college/cutnell/0470223553/image_gallery/ch17/pages/figun_17_p528e.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Physics: Waves &amp; Sound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1898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8</a:t>
            </a:r>
            <a:endParaRPr lang="en-US" dirty="0"/>
          </a:p>
        </p:txBody>
      </p:sp>
      <p:sp>
        <p:nvSpPr>
          <p:cNvPr id="3" name="Content Placeholder 2"/>
          <p:cNvSpPr>
            <a:spLocks noGrp="1"/>
          </p:cNvSpPr>
          <p:nvPr>
            <p:ph idx="1"/>
          </p:nvPr>
        </p:nvSpPr>
        <p:spPr>
          <a:xfrm>
            <a:off x="1066800" y="990600"/>
            <a:ext cx="8077200" cy="5638800"/>
          </a:xfrm>
        </p:spPr>
        <p:txBody>
          <a:bodyPr>
            <a:normAutofit/>
          </a:bodyPr>
          <a:lstStyle/>
          <a:p>
            <a:r>
              <a:rPr lang="en-US" sz="4000" dirty="0" smtClean="0"/>
              <a:t>The siren of a police car at rest emits at a frequency of 1600Hz.  What frequency will you hear if you are at rest and the police car move at 25m/s </a:t>
            </a:r>
          </a:p>
          <a:p>
            <a:r>
              <a:rPr lang="en-US" sz="4000" dirty="0" smtClean="0"/>
              <a:t>(a) towards you        1726 Hz</a:t>
            </a:r>
          </a:p>
          <a:p>
            <a:r>
              <a:rPr lang="en-US" sz="4000" dirty="0" smtClean="0"/>
              <a:t>(b) away from you     1491 Hz</a:t>
            </a:r>
            <a:endParaRPr lang="en-US" sz="4600" dirty="0"/>
          </a:p>
        </p:txBody>
      </p:sp>
      <p:sp>
        <p:nvSpPr>
          <p:cNvPr id="4" name="Rounded Rectangle 3"/>
          <p:cNvSpPr/>
          <p:nvPr/>
        </p:nvSpPr>
        <p:spPr>
          <a:xfrm>
            <a:off x="5943600" y="4191000"/>
            <a:ext cx="19050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561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9 17.6</a:t>
            </a:r>
            <a:endParaRPr lang="en-US" dirty="0"/>
          </a:p>
        </p:txBody>
      </p:sp>
      <p:sp>
        <p:nvSpPr>
          <p:cNvPr id="3" name="Content Placeholder 2"/>
          <p:cNvSpPr>
            <a:spLocks noGrp="1"/>
          </p:cNvSpPr>
          <p:nvPr>
            <p:ph idx="1"/>
          </p:nvPr>
        </p:nvSpPr>
        <p:spPr>
          <a:xfrm>
            <a:off x="1066800" y="990600"/>
            <a:ext cx="8077200" cy="5638800"/>
          </a:xfrm>
        </p:spPr>
        <p:txBody>
          <a:bodyPr>
            <a:normAutofit/>
          </a:bodyPr>
          <a:lstStyle/>
          <a:p>
            <a:r>
              <a:rPr lang="en-US" dirty="0" smtClean="0"/>
              <a:t>Each square has a side length L=0.75m.  An observer O is at one corner of each square. The speakers produce the same tone in both drawings.  Find the smallest frequency that will produce constructive interference in drawing 1, and destructive interference in drawing 2.</a:t>
            </a:r>
          </a:p>
        </p:txBody>
      </p:sp>
      <p:pic>
        <p:nvPicPr>
          <p:cNvPr id="1026" name="Picture 2" descr="figun_17_p528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267200"/>
            <a:ext cx="4495800" cy="2335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38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10</a:t>
            </a:r>
            <a:endParaRPr lang="en-US" dirty="0"/>
          </a:p>
        </p:txBody>
      </p:sp>
      <p:sp>
        <p:nvSpPr>
          <p:cNvPr id="3" name="Content Placeholder 2"/>
          <p:cNvSpPr>
            <a:spLocks noGrp="1"/>
          </p:cNvSpPr>
          <p:nvPr>
            <p:ph idx="1"/>
          </p:nvPr>
        </p:nvSpPr>
        <p:spPr>
          <a:xfrm>
            <a:off x="1066800" y="990600"/>
            <a:ext cx="8077200" cy="5638800"/>
          </a:xfrm>
        </p:spPr>
        <p:txBody>
          <a:bodyPr>
            <a:normAutofit/>
          </a:bodyPr>
          <a:lstStyle/>
          <a:p>
            <a:r>
              <a:rPr lang="en-US" dirty="0" smtClean="0"/>
              <a:t>A bungee jumper jumps from rest and screams with a frequency of 589 Hz.  The speed of sound is 343 m/s.  What is the frequency heard by the people on the ground below when she has fallen a distance of 11.0m?  </a:t>
            </a:r>
          </a:p>
          <a:p>
            <a:r>
              <a:rPr lang="en-US" dirty="0" smtClean="0"/>
              <a:t>C16 #81</a:t>
            </a:r>
          </a:p>
        </p:txBody>
      </p:sp>
    </p:spTree>
    <p:extLst>
      <p:ext uri="{BB962C8B-B14F-4D97-AF65-F5344CB8AC3E}">
        <p14:creationId xmlns:p14="http://schemas.microsoft.com/office/powerpoint/2010/main" val="1759912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11</a:t>
            </a:r>
            <a:endParaRPr lang="en-US" dirty="0"/>
          </a:p>
        </p:txBody>
      </p:sp>
      <p:sp>
        <p:nvSpPr>
          <p:cNvPr id="3" name="Content Placeholder 2"/>
          <p:cNvSpPr>
            <a:spLocks noGrp="1"/>
          </p:cNvSpPr>
          <p:nvPr>
            <p:ph idx="1"/>
          </p:nvPr>
        </p:nvSpPr>
        <p:spPr>
          <a:xfrm>
            <a:off x="1066800" y="990600"/>
            <a:ext cx="8077200" cy="5638800"/>
          </a:xfrm>
        </p:spPr>
        <p:txBody>
          <a:bodyPr>
            <a:normAutofit/>
          </a:bodyPr>
          <a:lstStyle/>
          <a:p>
            <a:r>
              <a:rPr lang="en-US" dirty="0" smtClean="0"/>
              <a:t>A member of an aircraft maintenance crew wears protective earplugs that reduce the sound intensity by a factor of 350.  When a jet aircraft is taking off, the sound intensity level experienced by the crew member is 88dB.  What sound intensity level would the crew member experience if he removed the protective earplugs?</a:t>
            </a:r>
          </a:p>
          <a:p>
            <a:r>
              <a:rPr lang="en-US" dirty="0" smtClean="0"/>
              <a:t>C16 #70</a:t>
            </a:r>
          </a:p>
        </p:txBody>
      </p:sp>
    </p:spTree>
    <p:extLst>
      <p:ext uri="{BB962C8B-B14F-4D97-AF65-F5344CB8AC3E}">
        <p14:creationId xmlns:p14="http://schemas.microsoft.com/office/powerpoint/2010/main" val="1429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12</a:t>
            </a:r>
            <a:endParaRPr lang="en-US" dirty="0"/>
          </a:p>
        </p:txBody>
      </p:sp>
      <p:sp>
        <p:nvSpPr>
          <p:cNvPr id="3" name="Content Placeholder 2"/>
          <p:cNvSpPr>
            <a:spLocks noGrp="1"/>
          </p:cNvSpPr>
          <p:nvPr>
            <p:ph idx="1"/>
          </p:nvPr>
        </p:nvSpPr>
        <p:spPr>
          <a:xfrm>
            <a:off x="1066800" y="990600"/>
            <a:ext cx="8077200" cy="5638800"/>
          </a:xfrm>
        </p:spPr>
        <p:txBody>
          <a:bodyPr>
            <a:normAutofit/>
          </a:bodyPr>
          <a:lstStyle/>
          <a:p>
            <a:r>
              <a:rPr lang="en-US" dirty="0" smtClean="0"/>
              <a:t>Deep ultrasonic heating is used to promote healing of torn tendons.  It is produced by applying ultrasonic sound over the affected area of the body.  The sound generator is circular with a radius of 1.8cm, and it produces a sound intensity of 5.9x10</a:t>
            </a:r>
            <a:r>
              <a:rPr lang="en-US" baseline="30000" dirty="0" smtClean="0"/>
              <a:t>3</a:t>
            </a:r>
            <a:r>
              <a:rPr lang="en-US" dirty="0" smtClean="0"/>
              <a:t> W/m</a:t>
            </a:r>
            <a:r>
              <a:rPr lang="en-US" baseline="30000" dirty="0" smtClean="0"/>
              <a:t>2</a:t>
            </a:r>
            <a:r>
              <a:rPr lang="en-US" dirty="0" smtClean="0"/>
              <a:t>.  How much time is required for the generator to emit 4800J of sound energy?</a:t>
            </a:r>
          </a:p>
          <a:p>
            <a:r>
              <a:rPr lang="en-US" dirty="0" smtClean="0"/>
              <a:t>C16 #59</a:t>
            </a:r>
          </a:p>
        </p:txBody>
      </p:sp>
    </p:spTree>
    <p:extLst>
      <p:ext uri="{BB962C8B-B14F-4D97-AF65-F5344CB8AC3E}">
        <p14:creationId xmlns:p14="http://schemas.microsoft.com/office/powerpoint/2010/main" val="2951390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1</a:t>
            </a:r>
            <a:endParaRPr lang="en-US" dirty="0"/>
          </a:p>
        </p:txBody>
      </p:sp>
      <p:sp>
        <p:nvSpPr>
          <p:cNvPr id="3" name="Content Placeholder 2"/>
          <p:cNvSpPr>
            <a:spLocks noGrp="1"/>
          </p:cNvSpPr>
          <p:nvPr>
            <p:ph idx="1"/>
          </p:nvPr>
        </p:nvSpPr>
        <p:spPr>
          <a:xfrm>
            <a:off x="1435608" y="990600"/>
            <a:ext cx="7498080" cy="5257800"/>
          </a:xfrm>
        </p:spPr>
        <p:txBody>
          <a:bodyPr>
            <a:normAutofit/>
          </a:bodyPr>
          <a:lstStyle/>
          <a:p>
            <a:r>
              <a:rPr lang="en-US" sz="4000" dirty="0" smtClean="0"/>
              <a:t>The three wave pulses below travel along the same stretched string.  Rank in order, from largest to smallest, their wave speeds </a:t>
            </a:r>
            <a:r>
              <a:rPr lang="en-US" sz="4000" dirty="0" err="1" smtClean="0"/>
              <a:t>v</a:t>
            </a:r>
            <a:r>
              <a:rPr lang="en-US" sz="4000" baseline="-25000" dirty="0" err="1" smtClean="0"/>
              <a:t>a</a:t>
            </a:r>
            <a:r>
              <a:rPr lang="en-US" sz="4000" dirty="0" smtClean="0"/>
              <a:t>, </a:t>
            </a:r>
            <a:r>
              <a:rPr lang="en-US" sz="4000" dirty="0" err="1" smtClean="0"/>
              <a:t>v</a:t>
            </a:r>
            <a:r>
              <a:rPr lang="en-US" sz="4000" baseline="-25000" dirty="0" err="1" smtClean="0"/>
              <a:t>b</a:t>
            </a:r>
            <a:r>
              <a:rPr lang="en-US" sz="4000" dirty="0" smtClean="0"/>
              <a:t>, </a:t>
            </a:r>
            <a:r>
              <a:rPr lang="en-US" sz="4000" dirty="0" err="1" smtClean="0"/>
              <a:t>v</a:t>
            </a:r>
            <a:r>
              <a:rPr lang="en-US" sz="4000" baseline="-25000" dirty="0" err="1" smtClean="0"/>
              <a:t>c</a:t>
            </a:r>
            <a:r>
              <a:rPr lang="en-US" sz="4000" dirty="0" smtClean="0"/>
              <a:t>.</a:t>
            </a:r>
            <a:endParaRPr lang="en-US" sz="4000" dirty="0"/>
          </a:p>
        </p:txBody>
      </p:sp>
      <p:sp>
        <p:nvSpPr>
          <p:cNvPr id="5" name="Freeform 4"/>
          <p:cNvSpPr/>
          <p:nvPr/>
        </p:nvSpPr>
        <p:spPr>
          <a:xfrm>
            <a:off x="1828800" y="4356102"/>
            <a:ext cx="6172200" cy="523187"/>
          </a:xfrm>
          <a:custGeom>
            <a:avLst/>
            <a:gdLst>
              <a:gd name="connsiteX0" fmla="*/ 0 w 6172200"/>
              <a:gd name="connsiteY0" fmla="*/ 487692 h 523187"/>
              <a:gd name="connsiteX1" fmla="*/ 2133600 w 6172200"/>
              <a:gd name="connsiteY1" fmla="*/ 472452 h 523187"/>
              <a:gd name="connsiteX2" fmla="*/ 3048000 w 6172200"/>
              <a:gd name="connsiteY2" fmla="*/ 12 h 523187"/>
              <a:gd name="connsiteX3" fmla="*/ 3718560 w 6172200"/>
              <a:gd name="connsiteY3" fmla="*/ 457212 h 523187"/>
              <a:gd name="connsiteX4" fmla="*/ 6172200 w 6172200"/>
              <a:gd name="connsiteY4" fmla="*/ 457212 h 523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2200" h="523187">
                <a:moveTo>
                  <a:pt x="0" y="487692"/>
                </a:moveTo>
                <a:cubicBezTo>
                  <a:pt x="812800" y="520712"/>
                  <a:pt x="1625600" y="553732"/>
                  <a:pt x="2133600" y="472452"/>
                </a:cubicBezTo>
                <a:cubicBezTo>
                  <a:pt x="2641600" y="391172"/>
                  <a:pt x="2783840" y="2552"/>
                  <a:pt x="3048000" y="12"/>
                </a:cubicBezTo>
                <a:cubicBezTo>
                  <a:pt x="3312160" y="-2528"/>
                  <a:pt x="3197860" y="381012"/>
                  <a:pt x="3718560" y="457212"/>
                </a:cubicBezTo>
                <a:cubicBezTo>
                  <a:pt x="4239260" y="533412"/>
                  <a:pt x="5205730" y="495312"/>
                  <a:pt x="6172200" y="45721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44980" y="5333999"/>
            <a:ext cx="6172200" cy="261594"/>
          </a:xfrm>
          <a:custGeom>
            <a:avLst/>
            <a:gdLst>
              <a:gd name="connsiteX0" fmla="*/ 0 w 6172200"/>
              <a:gd name="connsiteY0" fmla="*/ 487692 h 523187"/>
              <a:gd name="connsiteX1" fmla="*/ 2133600 w 6172200"/>
              <a:gd name="connsiteY1" fmla="*/ 472452 h 523187"/>
              <a:gd name="connsiteX2" fmla="*/ 3048000 w 6172200"/>
              <a:gd name="connsiteY2" fmla="*/ 12 h 523187"/>
              <a:gd name="connsiteX3" fmla="*/ 3718560 w 6172200"/>
              <a:gd name="connsiteY3" fmla="*/ 457212 h 523187"/>
              <a:gd name="connsiteX4" fmla="*/ 6172200 w 6172200"/>
              <a:gd name="connsiteY4" fmla="*/ 457212 h 523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2200" h="523187">
                <a:moveTo>
                  <a:pt x="0" y="487692"/>
                </a:moveTo>
                <a:cubicBezTo>
                  <a:pt x="812800" y="520712"/>
                  <a:pt x="1625600" y="553732"/>
                  <a:pt x="2133600" y="472452"/>
                </a:cubicBezTo>
                <a:cubicBezTo>
                  <a:pt x="2641600" y="391172"/>
                  <a:pt x="2783840" y="2552"/>
                  <a:pt x="3048000" y="12"/>
                </a:cubicBezTo>
                <a:cubicBezTo>
                  <a:pt x="3312160" y="-2528"/>
                  <a:pt x="3197860" y="381012"/>
                  <a:pt x="3718560" y="457212"/>
                </a:cubicBezTo>
                <a:cubicBezTo>
                  <a:pt x="4239260" y="533412"/>
                  <a:pt x="5205730" y="495312"/>
                  <a:pt x="6172200" y="45721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706880" y="5791201"/>
            <a:ext cx="6172200" cy="817774"/>
          </a:xfrm>
          <a:custGeom>
            <a:avLst/>
            <a:gdLst>
              <a:gd name="connsiteX0" fmla="*/ 0 w 6172200"/>
              <a:gd name="connsiteY0" fmla="*/ 487692 h 523187"/>
              <a:gd name="connsiteX1" fmla="*/ 2133600 w 6172200"/>
              <a:gd name="connsiteY1" fmla="*/ 472452 h 523187"/>
              <a:gd name="connsiteX2" fmla="*/ 3048000 w 6172200"/>
              <a:gd name="connsiteY2" fmla="*/ 12 h 523187"/>
              <a:gd name="connsiteX3" fmla="*/ 3718560 w 6172200"/>
              <a:gd name="connsiteY3" fmla="*/ 457212 h 523187"/>
              <a:gd name="connsiteX4" fmla="*/ 6172200 w 6172200"/>
              <a:gd name="connsiteY4" fmla="*/ 457212 h 523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2200" h="523187">
                <a:moveTo>
                  <a:pt x="0" y="487692"/>
                </a:moveTo>
                <a:cubicBezTo>
                  <a:pt x="812800" y="520712"/>
                  <a:pt x="1625600" y="553732"/>
                  <a:pt x="2133600" y="472452"/>
                </a:cubicBezTo>
                <a:cubicBezTo>
                  <a:pt x="2641600" y="391172"/>
                  <a:pt x="2783840" y="2552"/>
                  <a:pt x="3048000" y="12"/>
                </a:cubicBezTo>
                <a:cubicBezTo>
                  <a:pt x="3312160" y="-2528"/>
                  <a:pt x="3197860" y="381012"/>
                  <a:pt x="3718560" y="457212"/>
                </a:cubicBezTo>
                <a:cubicBezTo>
                  <a:pt x="4239260" y="533412"/>
                  <a:pt x="5205730" y="495312"/>
                  <a:pt x="6172200" y="45721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5486400" y="4356102"/>
            <a:ext cx="12192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486400" y="5257800"/>
            <a:ext cx="12192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486400" y="6131460"/>
            <a:ext cx="12192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58000" y="3852892"/>
            <a:ext cx="481222" cy="584775"/>
          </a:xfrm>
          <a:prstGeom prst="rect">
            <a:avLst/>
          </a:prstGeom>
          <a:noFill/>
        </p:spPr>
        <p:txBody>
          <a:bodyPr wrap="none" rtlCol="0">
            <a:spAutoFit/>
          </a:bodyPr>
          <a:lstStyle/>
          <a:p>
            <a:r>
              <a:rPr lang="en-US" sz="3200" dirty="0" err="1" smtClean="0"/>
              <a:t>v</a:t>
            </a:r>
            <a:r>
              <a:rPr lang="en-US" sz="3200" baseline="-25000" dirty="0" err="1" smtClean="0"/>
              <a:t>a</a:t>
            </a:r>
            <a:endParaRPr lang="en-US" sz="3200" baseline="-25000" dirty="0"/>
          </a:p>
        </p:txBody>
      </p:sp>
      <p:sp>
        <p:nvSpPr>
          <p:cNvPr id="13" name="TextBox 12"/>
          <p:cNvSpPr txBox="1"/>
          <p:nvPr/>
        </p:nvSpPr>
        <p:spPr>
          <a:xfrm>
            <a:off x="6769789" y="4879289"/>
            <a:ext cx="500458" cy="584775"/>
          </a:xfrm>
          <a:prstGeom prst="rect">
            <a:avLst/>
          </a:prstGeom>
          <a:noFill/>
        </p:spPr>
        <p:txBody>
          <a:bodyPr wrap="none" rtlCol="0">
            <a:spAutoFit/>
          </a:bodyPr>
          <a:lstStyle/>
          <a:p>
            <a:r>
              <a:rPr lang="en-US" sz="3200" dirty="0" err="1" smtClean="0"/>
              <a:t>v</a:t>
            </a:r>
            <a:r>
              <a:rPr lang="en-US" sz="3200" baseline="-25000" dirty="0" err="1" smtClean="0"/>
              <a:t>b</a:t>
            </a:r>
            <a:endParaRPr lang="en-US" sz="3200" baseline="-25000" dirty="0"/>
          </a:p>
        </p:txBody>
      </p:sp>
      <p:sp>
        <p:nvSpPr>
          <p:cNvPr id="14" name="TextBox 13"/>
          <p:cNvSpPr txBox="1"/>
          <p:nvPr/>
        </p:nvSpPr>
        <p:spPr>
          <a:xfrm>
            <a:off x="6821062" y="5791176"/>
            <a:ext cx="481222" cy="584775"/>
          </a:xfrm>
          <a:prstGeom prst="rect">
            <a:avLst/>
          </a:prstGeom>
          <a:noFill/>
        </p:spPr>
        <p:txBody>
          <a:bodyPr wrap="none" rtlCol="0">
            <a:spAutoFit/>
          </a:bodyPr>
          <a:lstStyle/>
          <a:p>
            <a:r>
              <a:rPr lang="en-US" sz="3200" dirty="0" err="1" smtClean="0"/>
              <a:t>v</a:t>
            </a:r>
            <a:r>
              <a:rPr lang="en-US" sz="3200" baseline="-25000" dirty="0" err="1" smtClean="0"/>
              <a:t>c</a:t>
            </a:r>
            <a:endParaRPr lang="en-US" sz="3200" baseline="-25000" dirty="0"/>
          </a:p>
        </p:txBody>
      </p:sp>
    </p:spTree>
    <p:extLst>
      <p:ext uri="{BB962C8B-B14F-4D97-AF65-F5344CB8AC3E}">
        <p14:creationId xmlns:p14="http://schemas.microsoft.com/office/powerpoint/2010/main" val="4293211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1: Answer</a:t>
            </a:r>
            <a:endParaRPr lang="en-US" dirty="0"/>
          </a:p>
        </p:txBody>
      </p:sp>
      <p:sp>
        <p:nvSpPr>
          <p:cNvPr id="3" name="Content Placeholder 2"/>
          <p:cNvSpPr>
            <a:spLocks noGrp="1"/>
          </p:cNvSpPr>
          <p:nvPr>
            <p:ph idx="1"/>
          </p:nvPr>
        </p:nvSpPr>
        <p:spPr>
          <a:xfrm>
            <a:off x="1435608" y="990600"/>
            <a:ext cx="7498080" cy="5257800"/>
          </a:xfrm>
        </p:spPr>
        <p:txBody>
          <a:bodyPr>
            <a:normAutofit/>
          </a:bodyPr>
          <a:lstStyle/>
          <a:p>
            <a:r>
              <a:rPr lang="en-US" sz="4000" dirty="0" smtClean="0"/>
              <a:t>The three wave pulses below travel along the same stretched string.  Rank in order, from largest to smallest, their wave speeds </a:t>
            </a:r>
            <a:r>
              <a:rPr lang="en-US" sz="4000" dirty="0" err="1" smtClean="0"/>
              <a:t>v</a:t>
            </a:r>
            <a:r>
              <a:rPr lang="en-US" sz="4000" baseline="-25000" dirty="0" err="1" smtClean="0"/>
              <a:t>a</a:t>
            </a:r>
            <a:r>
              <a:rPr lang="en-US" sz="4000" dirty="0" smtClean="0"/>
              <a:t>, </a:t>
            </a:r>
            <a:r>
              <a:rPr lang="en-US" sz="4000" dirty="0" err="1" smtClean="0"/>
              <a:t>v</a:t>
            </a:r>
            <a:r>
              <a:rPr lang="en-US" sz="4000" baseline="-25000" dirty="0" err="1" smtClean="0"/>
              <a:t>b</a:t>
            </a:r>
            <a:r>
              <a:rPr lang="en-US" sz="4000" dirty="0" smtClean="0"/>
              <a:t>, </a:t>
            </a:r>
            <a:r>
              <a:rPr lang="en-US" sz="4000" dirty="0" err="1" smtClean="0"/>
              <a:t>v</a:t>
            </a:r>
            <a:r>
              <a:rPr lang="en-US" sz="4000" baseline="-25000" dirty="0" err="1" smtClean="0"/>
              <a:t>c</a:t>
            </a:r>
            <a:r>
              <a:rPr lang="en-US" sz="4000" dirty="0" smtClean="0"/>
              <a:t>.</a:t>
            </a:r>
            <a:endParaRPr lang="en-US" sz="4000" dirty="0"/>
          </a:p>
        </p:txBody>
      </p:sp>
      <p:grpSp>
        <p:nvGrpSpPr>
          <p:cNvPr id="4" name="Group 3"/>
          <p:cNvGrpSpPr/>
          <p:nvPr/>
        </p:nvGrpSpPr>
        <p:grpSpPr>
          <a:xfrm>
            <a:off x="2590800" y="3793758"/>
            <a:ext cx="5836920" cy="1729686"/>
            <a:chOff x="1706880" y="3852892"/>
            <a:chExt cx="6294120" cy="2756083"/>
          </a:xfrm>
        </p:grpSpPr>
        <p:sp>
          <p:nvSpPr>
            <p:cNvPr id="5" name="Freeform 4"/>
            <p:cNvSpPr/>
            <p:nvPr/>
          </p:nvSpPr>
          <p:spPr>
            <a:xfrm>
              <a:off x="1828800" y="4356102"/>
              <a:ext cx="6172200" cy="523187"/>
            </a:xfrm>
            <a:custGeom>
              <a:avLst/>
              <a:gdLst>
                <a:gd name="connsiteX0" fmla="*/ 0 w 6172200"/>
                <a:gd name="connsiteY0" fmla="*/ 487692 h 523187"/>
                <a:gd name="connsiteX1" fmla="*/ 2133600 w 6172200"/>
                <a:gd name="connsiteY1" fmla="*/ 472452 h 523187"/>
                <a:gd name="connsiteX2" fmla="*/ 3048000 w 6172200"/>
                <a:gd name="connsiteY2" fmla="*/ 12 h 523187"/>
                <a:gd name="connsiteX3" fmla="*/ 3718560 w 6172200"/>
                <a:gd name="connsiteY3" fmla="*/ 457212 h 523187"/>
                <a:gd name="connsiteX4" fmla="*/ 6172200 w 6172200"/>
                <a:gd name="connsiteY4" fmla="*/ 457212 h 523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2200" h="523187">
                  <a:moveTo>
                    <a:pt x="0" y="487692"/>
                  </a:moveTo>
                  <a:cubicBezTo>
                    <a:pt x="812800" y="520712"/>
                    <a:pt x="1625600" y="553732"/>
                    <a:pt x="2133600" y="472452"/>
                  </a:cubicBezTo>
                  <a:cubicBezTo>
                    <a:pt x="2641600" y="391172"/>
                    <a:pt x="2783840" y="2552"/>
                    <a:pt x="3048000" y="12"/>
                  </a:cubicBezTo>
                  <a:cubicBezTo>
                    <a:pt x="3312160" y="-2528"/>
                    <a:pt x="3197860" y="381012"/>
                    <a:pt x="3718560" y="457212"/>
                  </a:cubicBezTo>
                  <a:cubicBezTo>
                    <a:pt x="4239260" y="533412"/>
                    <a:pt x="5205730" y="495312"/>
                    <a:pt x="6172200" y="45721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744980" y="5333999"/>
              <a:ext cx="6172200" cy="261594"/>
            </a:xfrm>
            <a:custGeom>
              <a:avLst/>
              <a:gdLst>
                <a:gd name="connsiteX0" fmla="*/ 0 w 6172200"/>
                <a:gd name="connsiteY0" fmla="*/ 487692 h 523187"/>
                <a:gd name="connsiteX1" fmla="*/ 2133600 w 6172200"/>
                <a:gd name="connsiteY1" fmla="*/ 472452 h 523187"/>
                <a:gd name="connsiteX2" fmla="*/ 3048000 w 6172200"/>
                <a:gd name="connsiteY2" fmla="*/ 12 h 523187"/>
                <a:gd name="connsiteX3" fmla="*/ 3718560 w 6172200"/>
                <a:gd name="connsiteY3" fmla="*/ 457212 h 523187"/>
                <a:gd name="connsiteX4" fmla="*/ 6172200 w 6172200"/>
                <a:gd name="connsiteY4" fmla="*/ 457212 h 523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2200" h="523187">
                  <a:moveTo>
                    <a:pt x="0" y="487692"/>
                  </a:moveTo>
                  <a:cubicBezTo>
                    <a:pt x="812800" y="520712"/>
                    <a:pt x="1625600" y="553732"/>
                    <a:pt x="2133600" y="472452"/>
                  </a:cubicBezTo>
                  <a:cubicBezTo>
                    <a:pt x="2641600" y="391172"/>
                    <a:pt x="2783840" y="2552"/>
                    <a:pt x="3048000" y="12"/>
                  </a:cubicBezTo>
                  <a:cubicBezTo>
                    <a:pt x="3312160" y="-2528"/>
                    <a:pt x="3197860" y="381012"/>
                    <a:pt x="3718560" y="457212"/>
                  </a:cubicBezTo>
                  <a:cubicBezTo>
                    <a:pt x="4239260" y="533412"/>
                    <a:pt x="5205730" y="495312"/>
                    <a:pt x="6172200" y="45721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706880" y="5791201"/>
              <a:ext cx="6172200" cy="817774"/>
            </a:xfrm>
            <a:custGeom>
              <a:avLst/>
              <a:gdLst>
                <a:gd name="connsiteX0" fmla="*/ 0 w 6172200"/>
                <a:gd name="connsiteY0" fmla="*/ 487692 h 523187"/>
                <a:gd name="connsiteX1" fmla="*/ 2133600 w 6172200"/>
                <a:gd name="connsiteY1" fmla="*/ 472452 h 523187"/>
                <a:gd name="connsiteX2" fmla="*/ 3048000 w 6172200"/>
                <a:gd name="connsiteY2" fmla="*/ 12 h 523187"/>
                <a:gd name="connsiteX3" fmla="*/ 3718560 w 6172200"/>
                <a:gd name="connsiteY3" fmla="*/ 457212 h 523187"/>
                <a:gd name="connsiteX4" fmla="*/ 6172200 w 6172200"/>
                <a:gd name="connsiteY4" fmla="*/ 457212 h 523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2200" h="523187">
                  <a:moveTo>
                    <a:pt x="0" y="487692"/>
                  </a:moveTo>
                  <a:cubicBezTo>
                    <a:pt x="812800" y="520712"/>
                    <a:pt x="1625600" y="553732"/>
                    <a:pt x="2133600" y="472452"/>
                  </a:cubicBezTo>
                  <a:cubicBezTo>
                    <a:pt x="2641600" y="391172"/>
                    <a:pt x="2783840" y="2552"/>
                    <a:pt x="3048000" y="12"/>
                  </a:cubicBezTo>
                  <a:cubicBezTo>
                    <a:pt x="3312160" y="-2528"/>
                    <a:pt x="3197860" y="381012"/>
                    <a:pt x="3718560" y="457212"/>
                  </a:cubicBezTo>
                  <a:cubicBezTo>
                    <a:pt x="4239260" y="533412"/>
                    <a:pt x="5205730" y="495312"/>
                    <a:pt x="6172200" y="45721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5486400" y="4356102"/>
              <a:ext cx="12192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486400" y="5257800"/>
              <a:ext cx="12192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486400" y="6131460"/>
              <a:ext cx="12192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58000" y="3852892"/>
              <a:ext cx="481222" cy="584775"/>
            </a:xfrm>
            <a:prstGeom prst="rect">
              <a:avLst/>
            </a:prstGeom>
            <a:noFill/>
          </p:spPr>
          <p:txBody>
            <a:bodyPr wrap="none" rtlCol="0">
              <a:spAutoFit/>
            </a:bodyPr>
            <a:lstStyle/>
            <a:p>
              <a:r>
                <a:rPr lang="en-US" sz="3200" dirty="0" err="1" smtClean="0"/>
                <a:t>v</a:t>
              </a:r>
              <a:r>
                <a:rPr lang="en-US" sz="3200" baseline="-25000" dirty="0" err="1" smtClean="0"/>
                <a:t>a</a:t>
              </a:r>
              <a:endParaRPr lang="en-US" sz="3200" baseline="-25000" dirty="0"/>
            </a:p>
          </p:txBody>
        </p:sp>
        <p:sp>
          <p:nvSpPr>
            <p:cNvPr id="13" name="TextBox 12"/>
            <p:cNvSpPr txBox="1"/>
            <p:nvPr/>
          </p:nvSpPr>
          <p:spPr>
            <a:xfrm>
              <a:off x="6769789" y="4879289"/>
              <a:ext cx="500458" cy="584775"/>
            </a:xfrm>
            <a:prstGeom prst="rect">
              <a:avLst/>
            </a:prstGeom>
            <a:noFill/>
          </p:spPr>
          <p:txBody>
            <a:bodyPr wrap="none" rtlCol="0">
              <a:spAutoFit/>
            </a:bodyPr>
            <a:lstStyle/>
            <a:p>
              <a:r>
                <a:rPr lang="en-US" sz="3200" dirty="0" err="1" smtClean="0"/>
                <a:t>v</a:t>
              </a:r>
              <a:r>
                <a:rPr lang="en-US" sz="3200" baseline="-25000" dirty="0" err="1" smtClean="0"/>
                <a:t>b</a:t>
              </a:r>
              <a:endParaRPr lang="en-US" sz="3200" baseline="-25000" dirty="0"/>
            </a:p>
          </p:txBody>
        </p:sp>
        <p:sp>
          <p:nvSpPr>
            <p:cNvPr id="14" name="TextBox 13"/>
            <p:cNvSpPr txBox="1"/>
            <p:nvPr/>
          </p:nvSpPr>
          <p:spPr>
            <a:xfrm>
              <a:off x="6821062" y="5791176"/>
              <a:ext cx="481222" cy="584775"/>
            </a:xfrm>
            <a:prstGeom prst="rect">
              <a:avLst/>
            </a:prstGeom>
            <a:noFill/>
          </p:spPr>
          <p:txBody>
            <a:bodyPr wrap="none" rtlCol="0">
              <a:spAutoFit/>
            </a:bodyPr>
            <a:lstStyle/>
            <a:p>
              <a:r>
                <a:rPr lang="en-US" sz="3200" dirty="0" err="1" smtClean="0"/>
                <a:t>v</a:t>
              </a:r>
              <a:r>
                <a:rPr lang="en-US" sz="3200" baseline="-25000" dirty="0" err="1" smtClean="0"/>
                <a:t>c</a:t>
              </a:r>
              <a:endParaRPr lang="en-US" sz="3200" baseline="-25000" dirty="0"/>
            </a:p>
          </p:txBody>
        </p:sp>
      </p:grpSp>
      <p:sp>
        <p:nvSpPr>
          <p:cNvPr id="8" name="TextBox 7"/>
          <p:cNvSpPr txBox="1"/>
          <p:nvPr/>
        </p:nvSpPr>
        <p:spPr>
          <a:xfrm>
            <a:off x="0" y="5420402"/>
            <a:ext cx="9220200" cy="1569660"/>
          </a:xfrm>
          <a:prstGeom prst="rect">
            <a:avLst/>
          </a:prstGeom>
          <a:noFill/>
        </p:spPr>
        <p:txBody>
          <a:bodyPr wrap="square" rtlCol="0">
            <a:spAutoFit/>
          </a:bodyPr>
          <a:lstStyle/>
          <a:p>
            <a:r>
              <a:rPr lang="en-US" sz="3200" dirty="0" smtClean="0"/>
              <a:t>The speed is the same because the medium is the same.  Only properties of the medium affect the speed of a wave.</a:t>
            </a:r>
            <a:endParaRPr lang="en-US" sz="3200" dirty="0"/>
          </a:p>
        </p:txBody>
      </p:sp>
    </p:spTree>
    <p:extLst>
      <p:ext uri="{BB962C8B-B14F-4D97-AF65-F5344CB8AC3E}">
        <p14:creationId xmlns:p14="http://schemas.microsoft.com/office/powerpoint/2010/main" val="3199069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2</a:t>
            </a:r>
            <a:endParaRPr lang="en-US" dirty="0"/>
          </a:p>
        </p:txBody>
      </p:sp>
      <p:sp>
        <p:nvSpPr>
          <p:cNvPr id="3" name="Content Placeholder 2"/>
          <p:cNvSpPr>
            <a:spLocks noGrp="1"/>
          </p:cNvSpPr>
          <p:nvPr>
            <p:ph idx="1"/>
          </p:nvPr>
        </p:nvSpPr>
        <p:spPr>
          <a:xfrm>
            <a:off x="1435608" y="990600"/>
            <a:ext cx="7498080" cy="5257800"/>
          </a:xfrm>
        </p:spPr>
        <p:txBody>
          <a:bodyPr>
            <a:normAutofit/>
          </a:bodyPr>
          <a:lstStyle/>
          <a:p>
            <a:r>
              <a:rPr lang="en-US" sz="4000" dirty="0" smtClean="0"/>
              <a:t>A wave pulse travels along a stretched string at a speed of 200 cm/s.  What will be the speed if the string’s tension is doubled?</a:t>
            </a:r>
            <a:endParaRPr lang="en-US" sz="4000" dirty="0"/>
          </a:p>
        </p:txBody>
      </p:sp>
    </p:spTree>
    <p:extLst>
      <p:ext uri="{BB962C8B-B14F-4D97-AF65-F5344CB8AC3E}">
        <p14:creationId xmlns:p14="http://schemas.microsoft.com/office/powerpoint/2010/main" val="3105894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3</a:t>
            </a:r>
            <a:endParaRPr lang="en-US" dirty="0"/>
          </a:p>
        </p:txBody>
      </p:sp>
      <p:sp>
        <p:nvSpPr>
          <p:cNvPr id="3" name="Content Placeholder 2"/>
          <p:cNvSpPr>
            <a:spLocks noGrp="1"/>
          </p:cNvSpPr>
          <p:nvPr>
            <p:ph idx="1"/>
          </p:nvPr>
        </p:nvSpPr>
        <p:spPr>
          <a:xfrm>
            <a:off x="1435608" y="990600"/>
            <a:ext cx="7498080" cy="5257800"/>
          </a:xfrm>
        </p:spPr>
        <p:txBody>
          <a:bodyPr>
            <a:normAutofit/>
          </a:bodyPr>
          <a:lstStyle/>
          <a:p>
            <a:r>
              <a:rPr lang="en-US" sz="4000" dirty="0" smtClean="0"/>
              <a:t>Rank in order, from largest to smallest, the wavelengths </a:t>
            </a:r>
            <a:r>
              <a:rPr lang="el-GR" sz="4000" dirty="0" smtClean="0">
                <a:latin typeface="Times New Roman"/>
                <a:cs typeface="Times New Roman"/>
              </a:rPr>
              <a:t>λ</a:t>
            </a:r>
            <a:r>
              <a:rPr lang="en-US" sz="4000" baseline="-25000" dirty="0" smtClean="0">
                <a:latin typeface="Times New Roman"/>
                <a:cs typeface="Times New Roman"/>
              </a:rPr>
              <a:t>a</a:t>
            </a:r>
            <a:r>
              <a:rPr lang="en-US" sz="4000" dirty="0" smtClean="0">
                <a:latin typeface="Times New Roman"/>
                <a:cs typeface="Times New Roman"/>
              </a:rPr>
              <a:t>, </a:t>
            </a:r>
            <a:r>
              <a:rPr lang="el-GR" sz="4000" dirty="0" smtClean="0">
                <a:latin typeface="Times New Roman"/>
                <a:cs typeface="Times New Roman"/>
              </a:rPr>
              <a:t>λ</a:t>
            </a:r>
            <a:r>
              <a:rPr lang="en-US" sz="4000" baseline="-25000" dirty="0" smtClean="0">
                <a:latin typeface="Times New Roman"/>
                <a:cs typeface="Times New Roman"/>
              </a:rPr>
              <a:t>b</a:t>
            </a:r>
            <a:r>
              <a:rPr lang="en-US" sz="4000" dirty="0" smtClean="0">
                <a:latin typeface="Times New Roman"/>
                <a:cs typeface="Times New Roman"/>
              </a:rPr>
              <a:t>, </a:t>
            </a:r>
            <a:r>
              <a:rPr lang="el-GR" sz="4000" dirty="0" smtClean="0">
                <a:latin typeface="Times New Roman"/>
                <a:cs typeface="Times New Roman"/>
              </a:rPr>
              <a:t>λ</a:t>
            </a:r>
            <a:r>
              <a:rPr lang="en-US" sz="4000" baseline="-25000" dirty="0" smtClean="0">
                <a:latin typeface="Times New Roman"/>
                <a:cs typeface="Times New Roman"/>
              </a:rPr>
              <a:t>c</a:t>
            </a:r>
            <a:r>
              <a:rPr lang="en-US" sz="4000" dirty="0" smtClean="0">
                <a:latin typeface="Times New Roman"/>
                <a:cs typeface="Times New Roman"/>
              </a:rPr>
              <a:t>, for sound waves having frequencies f</a:t>
            </a:r>
            <a:r>
              <a:rPr lang="en-US" sz="4000" baseline="-25000" dirty="0" smtClean="0">
                <a:latin typeface="Times New Roman"/>
                <a:cs typeface="Times New Roman"/>
              </a:rPr>
              <a:t>a</a:t>
            </a:r>
            <a:r>
              <a:rPr lang="en-US" sz="4000" dirty="0" smtClean="0">
                <a:latin typeface="Times New Roman"/>
                <a:cs typeface="Times New Roman"/>
              </a:rPr>
              <a:t>=100Hz, f</a:t>
            </a:r>
            <a:r>
              <a:rPr lang="en-US" sz="4000" baseline="-25000" dirty="0" smtClean="0">
                <a:latin typeface="Times New Roman"/>
                <a:cs typeface="Times New Roman"/>
              </a:rPr>
              <a:t>b</a:t>
            </a:r>
            <a:r>
              <a:rPr lang="en-US" sz="4000" dirty="0" smtClean="0">
                <a:latin typeface="Times New Roman"/>
                <a:cs typeface="Times New Roman"/>
              </a:rPr>
              <a:t>=1000Hz, f</a:t>
            </a:r>
            <a:r>
              <a:rPr lang="en-US" sz="4000" baseline="-25000" dirty="0" smtClean="0">
                <a:latin typeface="Times New Roman"/>
                <a:cs typeface="Times New Roman"/>
              </a:rPr>
              <a:t>c</a:t>
            </a:r>
            <a:r>
              <a:rPr lang="en-US" sz="4000" dirty="0" smtClean="0">
                <a:latin typeface="Times New Roman"/>
                <a:cs typeface="Times New Roman"/>
              </a:rPr>
              <a:t>=10,000Hz.</a:t>
            </a:r>
            <a:endParaRPr lang="en-US" sz="4000" dirty="0"/>
          </a:p>
        </p:txBody>
      </p:sp>
    </p:spTree>
    <p:extLst>
      <p:ext uri="{BB962C8B-B14F-4D97-AF65-F5344CB8AC3E}">
        <p14:creationId xmlns:p14="http://schemas.microsoft.com/office/powerpoint/2010/main" val="2298063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4</a:t>
            </a:r>
            <a:endParaRPr lang="en-US" dirty="0"/>
          </a:p>
        </p:txBody>
      </p:sp>
      <p:sp>
        <p:nvSpPr>
          <p:cNvPr id="3" name="Content Placeholder 2"/>
          <p:cNvSpPr>
            <a:spLocks noGrp="1"/>
          </p:cNvSpPr>
          <p:nvPr>
            <p:ph idx="1"/>
          </p:nvPr>
        </p:nvSpPr>
        <p:spPr>
          <a:xfrm>
            <a:off x="1435608" y="990600"/>
            <a:ext cx="7498080" cy="5257800"/>
          </a:xfrm>
        </p:spPr>
        <p:txBody>
          <a:bodyPr>
            <a:normAutofit/>
          </a:bodyPr>
          <a:lstStyle/>
          <a:p>
            <a:r>
              <a:rPr lang="en-US" sz="4000" dirty="0" smtClean="0"/>
              <a:t>Rank in order, from largest to smallest, the periods </a:t>
            </a:r>
            <a:r>
              <a:rPr lang="en-US" sz="4000" dirty="0" smtClean="0">
                <a:latin typeface="Times New Roman"/>
                <a:cs typeface="Times New Roman"/>
              </a:rPr>
              <a:t>T</a:t>
            </a:r>
            <a:r>
              <a:rPr lang="en-US" sz="4000" baseline="-25000" dirty="0" smtClean="0">
                <a:latin typeface="Times New Roman"/>
                <a:cs typeface="Times New Roman"/>
              </a:rPr>
              <a:t>a</a:t>
            </a:r>
            <a:r>
              <a:rPr lang="en-US" sz="4000" dirty="0" smtClean="0">
                <a:latin typeface="Times New Roman"/>
                <a:cs typeface="Times New Roman"/>
              </a:rPr>
              <a:t>, T</a:t>
            </a:r>
            <a:r>
              <a:rPr lang="en-US" sz="4000" baseline="-25000" dirty="0" smtClean="0">
                <a:latin typeface="Times New Roman"/>
                <a:cs typeface="Times New Roman"/>
              </a:rPr>
              <a:t>b</a:t>
            </a:r>
            <a:r>
              <a:rPr lang="en-US" sz="4000" dirty="0" smtClean="0">
                <a:latin typeface="Times New Roman"/>
                <a:cs typeface="Times New Roman"/>
              </a:rPr>
              <a:t>, T</a:t>
            </a:r>
            <a:r>
              <a:rPr lang="en-US" sz="4000" baseline="-25000" dirty="0" smtClean="0">
                <a:latin typeface="Times New Roman"/>
                <a:cs typeface="Times New Roman"/>
              </a:rPr>
              <a:t>c</a:t>
            </a:r>
            <a:r>
              <a:rPr lang="en-US" sz="4000" dirty="0" smtClean="0">
                <a:latin typeface="Times New Roman"/>
                <a:cs typeface="Times New Roman"/>
              </a:rPr>
              <a:t>, for sound waves having frequencies f</a:t>
            </a:r>
            <a:r>
              <a:rPr lang="en-US" sz="4000" baseline="-25000" dirty="0" smtClean="0">
                <a:latin typeface="Times New Roman"/>
                <a:cs typeface="Times New Roman"/>
              </a:rPr>
              <a:t>a</a:t>
            </a:r>
            <a:r>
              <a:rPr lang="en-US" sz="4000" dirty="0" smtClean="0">
                <a:latin typeface="Times New Roman"/>
                <a:cs typeface="Times New Roman"/>
              </a:rPr>
              <a:t>=100Hz, f</a:t>
            </a:r>
            <a:r>
              <a:rPr lang="en-US" sz="4000" baseline="-25000" dirty="0" smtClean="0">
                <a:latin typeface="Times New Roman"/>
                <a:cs typeface="Times New Roman"/>
              </a:rPr>
              <a:t>b</a:t>
            </a:r>
            <a:r>
              <a:rPr lang="en-US" sz="4000" dirty="0" smtClean="0">
                <a:latin typeface="Times New Roman"/>
                <a:cs typeface="Times New Roman"/>
              </a:rPr>
              <a:t>=1000Hz, f</a:t>
            </a:r>
            <a:r>
              <a:rPr lang="en-US" sz="4000" baseline="-25000" dirty="0" smtClean="0">
                <a:latin typeface="Times New Roman"/>
                <a:cs typeface="Times New Roman"/>
              </a:rPr>
              <a:t>c</a:t>
            </a:r>
            <a:r>
              <a:rPr lang="en-US" sz="4000" dirty="0" smtClean="0">
                <a:latin typeface="Times New Roman"/>
                <a:cs typeface="Times New Roman"/>
              </a:rPr>
              <a:t>=10,000Hz.</a:t>
            </a:r>
            <a:endParaRPr lang="en-US" sz="4000" dirty="0"/>
          </a:p>
        </p:txBody>
      </p:sp>
    </p:spTree>
    <p:extLst>
      <p:ext uri="{BB962C8B-B14F-4D97-AF65-F5344CB8AC3E}">
        <p14:creationId xmlns:p14="http://schemas.microsoft.com/office/powerpoint/2010/main" val="1027944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5</a:t>
            </a:r>
            <a:endParaRPr lang="en-US" dirty="0"/>
          </a:p>
        </p:txBody>
      </p:sp>
      <p:sp>
        <p:nvSpPr>
          <p:cNvPr id="3" name="Content Placeholder 2"/>
          <p:cNvSpPr>
            <a:spLocks noGrp="1"/>
          </p:cNvSpPr>
          <p:nvPr>
            <p:ph idx="1"/>
          </p:nvPr>
        </p:nvSpPr>
        <p:spPr>
          <a:xfrm>
            <a:off x="1435608" y="990600"/>
            <a:ext cx="7498080" cy="5257800"/>
          </a:xfrm>
        </p:spPr>
        <p:txBody>
          <a:bodyPr>
            <a:normAutofit fontScale="92500"/>
          </a:bodyPr>
          <a:lstStyle/>
          <a:p>
            <a:r>
              <a:rPr lang="en-US" sz="4000" dirty="0" smtClean="0"/>
              <a:t>Sound wave A delivers 2J of energy in 2s.  Sound wave B delivers 10J of energy in 5s.  Sound wave C delivers 2mJ of energy in 1ms.  Rank in order, from largest to smallest, the sound intensity at a point 2m from the source.  Assume the source radiates sound uniformly in all directions.</a:t>
            </a:r>
            <a:endParaRPr lang="en-US" sz="4000" dirty="0"/>
          </a:p>
        </p:txBody>
      </p:sp>
    </p:spTree>
    <p:extLst>
      <p:ext uri="{BB962C8B-B14F-4D97-AF65-F5344CB8AC3E}">
        <p14:creationId xmlns:p14="http://schemas.microsoft.com/office/powerpoint/2010/main" val="4277134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33388" y="3200400"/>
            <a:ext cx="2781300" cy="3131820"/>
            <a:chOff x="-533400" y="3200400"/>
            <a:chExt cx="2781300" cy="3131820"/>
          </a:xfrm>
        </p:grpSpPr>
        <p:pic>
          <p:nvPicPr>
            <p:cNvPr id="2053" name="Picture 5" descr="http://static.freepik.com/free-photo/stickman-10_17-22111015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550920"/>
              <a:ext cx="2781300" cy="27813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00400"/>
              <a:ext cx="847725"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itle 1"/>
          <p:cNvSpPr>
            <a:spLocks noGrp="1"/>
          </p:cNvSpPr>
          <p:nvPr>
            <p:ph type="title"/>
          </p:nvPr>
        </p:nvSpPr>
        <p:spPr>
          <a:xfrm>
            <a:off x="1447800" y="0"/>
            <a:ext cx="7498080" cy="1143000"/>
          </a:xfrm>
        </p:spPr>
        <p:txBody>
          <a:bodyPr/>
          <a:lstStyle/>
          <a:p>
            <a:r>
              <a:rPr lang="en-US" dirty="0" smtClean="0"/>
              <a:t>Question 6</a:t>
            </a:r>
            <a:endParaRPr lang="en-US" dirty="0"/>
          </a:p>
        </p:txBody>
      </p:sp>
      <p:sp>
        <p:nvSpPr>
          <p:cNvPr id="3" name="Content Placeholder 2"/>
          <p:cNvSpPr>
            <a:spLocks noGrp="1"/>
          </p:cNvSpPr>
          <p:nvPr>
            <p:ph idx="1"/>
          </p:nvPr>
        </p:nvSpPr>
        <p:spPr>
          <a:xfrm>
            <a:off x="1435608" y="990600"/>
            <a:ext cx="7498080" cy="5257800"/>
          </a:xfrm>
        </p:spPr>
        <p:txBody>
          <a:bodyPr>
            <a:normAutofit/>
          </a:bodyPr>
          <a:lstStyle/>
          <a:p>
            <a:r>
              <a:rPr lang="en-US" sz="4000" dirty="0" smtClean="0"/>
              <a:t>Mr. Knowles talking produces a sound intensity level of 52 </a:t>
            </a:r>
            <a:r>
              <a:rPr lang="en-US" sz="4000" dirty="0" err="1" smtClean="0"/>
              <a:t>dB.</a:t>
            </a:r>
            <a:r>
              <a:rPr lang="en-US" sz="4000" dirty="0" smtClean="0"/>
              <a:t>  It is a frightening idea, but what would be the sound intensity level of 100 Mr. </a:t>
            </a:r>
            <a:r>
              <a:rPr lang="en-US" sz="4000" dirty="0" err="1" smtClean="0"/>
              <a:t>Knowleses</a:t>
            </a:r>
            <a:r>
              <a:rPr lang="en-US" sz="4000" dirty="0" smtClean="0"/>
              <a:t> talking simultaneously?</a:t>
            </a:r>
            <a:endParaRPr lang="en-US" sz="4000" dirty="0"/>
          </a:p>
        </p:txBody>
      </p:sp>
    </p:spTree>
    <p:extLst>
      <p:ext uri="{BB962C8B-B14F-4D97-AF65-F5344CB8AC3E}">
        <p14:creationId xmlns:p14="http://schemas.microsoft.com/office/powerpoint/2010/main" val="94597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lstStyle/>
          <a:p>
            <a:r>
              <a:rPr lang="en-US" dirty="0" smtClean="0"/>
              <a:t>Question 7</a:t>
            </a:r>
            <a:endParaRPr lang="en-US" dirty="0"/>
          </a:p>
        </p:txBody>
      </p:sp>
      <p:sp>
        <p:nvSpPr>
          <p:cNvPr id="3" name="Content Placeholder 2"/>
          <p:cNvSpPr>
            <a:spLocks noGrp="1"/>
          </p:cNvSpPr>
          <p:nvPr>
            <p:ph idx="1"/>
          </p:nvPr>
        </p:nvSpPr>
        <p:spPr>
          <a:xfrm>
            <a:off x="1066800" y="990600"/>
            <a:ext cx="8077200" cy="5638800"/>
          </a:xfrm>
        </p:spPr>
        <p:txBody>
          <a:bodyPr>
            <a:normAutofit fontScale="70000" lnSpcReduction="20000"/>
          </a:bodyPr>
          <a:lstStyle/>
          <a:p>
            <a:r>
              <a:rPr lang="en-US" sz="4000" dirty="0"/>
              <a:t>v </a:t>
            </a:r>
            <a:r>
              <a:rPr lang="en-US" sz="4000" baseline="-25000" dirty="0"/>
              <a:t>light</a:t>
            </a:r>
            <a:r>
              <a:rPr lang="en-US" sz="4000" dirty="0"/>
              <a:t> = 3 x 10 </a:t>
            </a:r>
            <a:r>
              <a:rPr lang="en-US" sz="4000" baseline="30000" dirty="0"/>
              <a:t>8</a:t>
            </a:r>
            <a:r>
              <a:rPr lang="en-US" sz="4000" dirty="0"/>
              <a:t> m/s	</a:t>
            </a:r>
            <a:endParaRPr lang="en-US" sz="4000" dirty="0" smtClean="0"/>
          </a:p>
          <a:p>
            <a:r>
              <a:rPr lang="en-US" sz="4000" dirty="0" smtClean="0"/>
              <a:t>v </a:t>
            </a:r>
            <a:r>
              <a:rPr lang="en-US" sz="4000" baseline="-25000" dirty="0"/>
              <a:t>sound in air</a:t>
            </a:r>
            <a:r>
              <a:rPr lang="en-US" sz="4000" dirty="0"/>
              <a:t> = 343  m/s	</a:t>
            </a:r>
            <a:endParaRPr lang="en-US" sz="4000" dirty="0" smtClean="0"/>
          </a:p>
          <a:p>
            <a:r>
              <a:rPr lang="en-US" sz="4000" dirty="0" smtClean="0"/>
              <a:t>1 </a:t>
            </a:r>
            <a:r>
              <a:rPr lang="en-US" sz="4000" dirty="0"/>
              <a:t>mile ≈ 1600 </a:t>
            </a:r>
            <a:r>
              <a:rPr lang="en-US" sz="4000" dirty="0" smtClean="0"/>
              <a:t>meters</a:t>
            </a:r>
            <a:endParaRPr lang="en-US" sz="4000" dirty="0"/>
          </a:p>
          <a:p>
            <a:r>
              <a:rPr lang="en-US" sz="4000" dirty="0"/>
              <a:t> </a:t>
            </a:r>
          </a:p>
          <a:p>
            <a:r>
              <a:rPr lang="en-US" sz="4600" b="1" dirty="0"/>
              <a:t>If a lightning bolt is 1 mile away:</a:t>
            </a:r>
            <a:endParaRPr lang="en-US" sz="4600" dirty="0"/>
          </a:p>
          <a:p>
            <a:pPr lvl="0"/>
            <a:r>
              <a:rPr lang="en-US" sz="4600" dirty="0"/>
              <a:t>how long does it take for the flash of lightning to appear in your eyes?</a:t>
            </a:r>
          </a:p>
          <a:p>
            <a:pPr lvl="0"/>
            <a:r>
              <a:rPr lang="en-US" sz="4600" dirty="0"/>
              <a:t>how long does it take for the sound of thunder to strike your ear?</a:t>
            </a:r>
          </a:p>
          <a:p>
            <a:pPr lvl="0"/>
            <a:r>
              <a:rPr lang="en-US" sz="4600" dirty="0" smtClean="0"/>
              <a:t>If </a:t>
            </a:r>
            <a:r>
              <a:rPr lang="en-US" sz="4600" dirty="0"/>
              <a:t>you saw a flash of lightning, then counted to 12 seconds before hearing the thunder, how far away was the bolt of lightning?</a:t>
            </a:r>
          </a:p>
        </p:txBody>
      </p:sp>
    </p:spTree>
    <p:extLst>
      <p:ext uri="{BB962C8B-B14F-4D97-AF65-F5344CB8AC3E}">
        <p14:creationId xmlns:p14="http://schemas.microsoft.com/office/powerpoint/2010/main" val="20743891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345</TotalTime>
  <Words>583</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Physics: Waves &amp; Sound review</vt:lpstr>
      <vt:lpstr>Question 1</vt:lpstr>
      <vt:lpstr>Question 1: Answer</vt:lpstr>
      <vt:lpstr>Question 2</vt:lpstr>
      <vt:lpstr>Question 3</vt:lpstr>
      <vt:lpstr>Question 4</vt:lpstr>
      <vt:lpstr>Question 5</vt:lpstr>
      <vt:lpstr>Question 6</vt:lpstr>
      <vt:lpstr>Question 7</vt:lpstr>
      <vt:lpstr>Question 8</vt:lpstr>
      <vt:lpstr>Question 9 17.6</vt:lpstr>
      <vt:lpstr>Question 10</vt:lpstr>
      <vt:lpstr>Question 11</vt:lpstr>
      <vt:lpstr>Question 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Waves &amp; Sound review</dc:title>
  <dc:creator>Mary Alinger</dc:creator>
  <cp:lastModifiedBy>Mary Alinger</cp:lastModifiedBy>
  <cp:revision>8</cp:revision>
  <cp:lastPrinted>2015-06-07T21:47:49Z</cp:lastPrinted>
  <dcterms:created xsi:type="dcterms:W3CDTF">2015-06-07T17:20:21Z</dcterms:created>
  <dcterms:modified xsi:type="dcterms:W3CDTF">2015-06-07T23:06:09Z</dcterms:modified>
</cp:coreProperties>
</file>