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3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2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8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1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0D24-0309-46E0-BC79-FFCD8182AC6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9FE5-DA29-46FE-9676-83C2206F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Sandwich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can sometimes find a limit </a:t>
            </a:r>
            <a:r>
              <a:rPr lang="en-US" b="1" i="1" u="sng" dirty="0"/>
              <a:t>in</a:t>
            </a:r>
            <a:r>
              <a:rPr lang="en-US" dirty="0"/>
              <a:t>directly using the Sandwich Theorem.  </a:t>
            </a:r>
            <a:endParaRPr lang="en-US" dirty="0" smtClean="0">
              <a:effectLst/>
            </a:endParaRPr>
          </a:p>
          <a:p>
            <a:r>
              <a:rPr lang="en-US" dirty="0"/>
              <a:t>We can apply this theorem when a function, f(x) is always greater than a function, g(x), but less than a third function, h(x).  </a:t>
            </a:r>
            <a:endParaRPr lang="en-US" dirty="0" smtClean="0">
              <a:effectLst/>
            </a:endParaRPr>
          </a:p>
          <a:p>
            <a:r>
              <a:rPr lang="en-US" dirty="0"/>
              <a:t>The poor function, f(x) is “sandwiched” between g and h.</a:t>
            </a:r>
            <a:endParaRPr lang="en-US" dirty="0" smtClean="0">
              <a:effectLst/>
            </a:endParaRPr>
          </a:p>
          <a:p>
            <a:r>
              <a:rPr lang="en-US" dirty="0"/>
              <a:t>If g(x) and h(x) both have the same limit as </a:t>
            </a:r>
            <a:r>
              <a:rPr lang="en-US" dirty="0" smtClean="0"/>
              <a:t>  x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c, then f(x) also must share that limit.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8553403"/>
                  </p:ext>
                </p:extLst>
              </p:nvPr>
            </p:nvGraphicFramePr>
            <p:xfrm>
              <a:off x="190500" y="1583436"/>
              <a:ext cx="8153400" cy="52440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153400"/>
                  </a:tblGrid>
                  <a:tr h="49530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Sandwich Theorem: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If g(x) ≤ f(x) ≤ h(x), for all x ≠ c in some interval about c, and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		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4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𝒈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4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𝒉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  = L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Then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		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4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4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𝒇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4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/>
                            </a:rPr>
                            <a:t> = L.</a:t>
                          </a:r>
                          <a:endParaRPr lang="en-US" sz="36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4000" dirty="0">
                              <a:effectLst/>
                            </a:rPr>
                            <a:t> </a:t>
                          </a:r>
                          <a:endParaRPr lang="en-US" sz="3600" dirty="0">
                            <a:effectLst/>
                            <a:latin typeface="Cambria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8553403"/>
                  </p:ext>
                </p:extLst>
              </p:nvPr>
            </p:nvGraphicFramePr>
            <p:xfrm>
              <a:off x="190500" y="1583436"/>
              <a:ext cx="8153400" cy="52440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153400"/>
                  </a:tblGrid>
                  <a:tr h="52440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302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0"/>
            <a:ext cx="46767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6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Sandwich 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Show </a:t>
                </a:r>
                <a:r>
                  <a:rPr lang="en-US" dirty="0"/>
                  <a:t>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= 0.</a:t>
                </a:r>
                <a:r>
                  <a:rPr lang="en-US" b="1" dirty="0"/>
                  <a:t>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:r>
                  <a:rPr lang="en-US" b="1" dirty="0"/>
                  <a:t>Solution:  </a:t>
                </a:r>
                <a:r>
                  <a:rPr lang="en-US" dirty="0"/>
                  <a:t>We know the range of </a:t>
                </a:r>
                <a:r>
                  <a:rPr lang="en-US" dirty="0" smtClean="0"/>
                  <a:t>the sine function </a:t>
                </a:r>
                <a:r>
                  <a:rPr lang="en-US" dirty="0"/>
                  <a:t>is [-1,1].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It </a:t>
                </a:r>
                <a:r>
                  <a:rPr lang="en-US" dirty="0"/>
                  <a:t>follows that the range of 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is also [-1,1</a:t>
                </a:r>
                <a:r>
                  <a:rPr lang="en-US" dirty="0" smtClean="0"/>
                  <a:t>].</a:t>
                </a:r>
              </a:p>
              <a:p>
                <a:pPr marL="0" indent="0">
                  <a:buNone/>
                </a:pPr>
                <a:r>
                  <a:rPr lang="en-US" dirty="0" smtClean="0">
                    <a:effectLst/>
                  </a:rPr>
                  <a:t>We can write  -1 ≤ sin(1/x) ≤ 1</a:t>
                </a:r>
              </a:p>
              <a:p>
                <a:pPr marL="0" indent="0">
                  <a:buNone/>
                </a:pPr>
                <a:r>
                  <a:rPr lang="en-US" dirty="0" smtClean="0"/>
                  <a:t>Since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is always positive, we can multiply through without changing the inequality.</a:t>
                </a:r>
                <a:endParaRPr lang="en-US" dirty="0">
                  <a:effectLst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674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2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Sandwich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Show </a:t>
                </a:r>
                <a:r>
                  <a:rPr lang="en-US" dirty="0"/>
                  <a:t>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= 0.</a:t>
                </a:r>
                <a:r>
                  <a:rPr lang="en-US" b="1" dirty="0"/>
                  <a:t>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effectLst/>
                  </a:rPr>
                  <a:t>We can write  -1x</a:t>
                </a:r>
                <a:r>
                  <a:rPr lang="en-US" baseline="30000" dirty="0" smtClean="0">
                    <a:effectLst/>
                  </a:rPr>
                  <a:t>2</a:t>
                </a:r>
                <a:r>
                  <a:rPr lang="en-US" dirty="0" smtClean="0">
                    <a:effectLst/>
                  </a:rPr>
                  <a:t> ≤ x</a:t>
                </a:r>
                <a:r>
                  <a:rPr lang="en-US" baseline="30000" dirty="0" smtClean="0">
                    <a:effectLst/>
                  </a:rPr>
                  <a:t>2</a:t>
                </a:r>
                <a:r>
                  <a:rPr lang="en-US" dirty="0" smtClean="0">
                    <a:effectLst/>
                  </a:rPr>
                  <a:t>sin(1/x) ≤ 1x</a:t>
                </a:r>
                <a:r>
                  <a:rPr lang="en-US" baseline="30000" dirty="0" smtClean="0">
                    <a:effectLst/>
                  </a:rPr>
                  <a:t>2</a:t>
                </a:r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 smtClean="0">
                    <a:effectLst/>
                  </a:rPr>
                  <a:t>Our function is sandwiched between ±x</a:t>
                </a:r>
                <a:r>
                  <a:rPr lang="en-US" baseline="30000" dirty="0" smtClean="0">
                    <a:effectLst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/>
                  <a:t> = 0. 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/>
                  <a:t> = 0.  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Therefore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x</m:t>
                                </m:r>
                              </m:den>
                            </m:f>
                          </m:e>
                        </m:func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b="1" dirty="0"/>
                  <a:t> = 0.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endParaRPr lang="en-US" dirty="0" smtClean="0">
                  <a:effectLst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5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Ways to find a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Graphically</a:t>
            </a:r>
          </a:p>
          <a:p>
            <a:r>
              <a:rPr lang="en-US" dirty="0" smtClean="0"/>
              <a:t>Numerically</a:t>
            </a:r>
          </a:p>
          <a:p>
            <a:r>
              <a:rPr lang="en-US" dirty="0" smtClean="0"/>
              <a:t>Using algebra</a:t>
            </a:r>
          </a:p>
          <a:p>
            <a:r>
              <a:rPr lang="en-US" dirty="0" smtClean="0"/>
              <a:t>Sandwich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6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62 #7-11, 22-30even, 41-43, 45, 46, 54-57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46224273"/>
                  </p:ext>
                </p:extLst>
              </p:nvPr>
            </p:nvGraphicFramePr>
            <p:xfrm>
              <a:off x="152400" y="914400"/>
              <a:ext cx="8534400" cy="5504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4400"/>
                  </a:tblGrid>
                  <a:tr h="50892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u="sng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Properties of Limits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Let’s define L =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𝒇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     and     M =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𝒈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342900" marR="0" lvl="0" indent="-34290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arenR"/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 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𝒇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± </m:t>
                              </m:r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= L ± M			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57150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EXAMPLE: </a:t>
                          </a:r>
                          <a:endParaRPr lang="en-US" sz="2800" dirty="0" smtClean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571500" marR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lim>
                                  </m:limLow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= </a:t>
                          </a:r>
                          <a14:m>
                            <m:oMath xmlns:m="http://schemas.openxmlformats.org/officeDocument/2006/math"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 </m:t>
                              </m:r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lim>
                                  </m:limLow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𝟒</m:t>
                                      </m:r>
                                    </m:sup>
                                  </m:sSup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+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lim>
                                  </m:limLow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=   16 + 4   =   20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 smtClean="0">
                              <a:effectLst/>
                            </a:rPr>
                            <a:t>         </a:t>
                          </a:r>
                          <a:endParaRPr lang="en-US" sz="2400" dirty="0">
                            <a:effectLst/>
                            <a:latin typeface="Cambria"/>
                          </a:endParaRPr>
                        </a:p>
                      </a:txBody>
                      <a:tcPr marL="66092" marR="66092" marT="0" marB="0"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46224273"/>
                  </p:ext>
                </p:extLst>
              </p:nvPr>
            </p:nvGraphicFramePr>
            <p:xfrm>
              <a:off x="152400" y="914400"/>
              <a:ext cx="8534400" cy="55040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34400"/>
                  </a:tblGrid>
                  <a:tr h="55040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092" marR="66092" marT="0" marB="0"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636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70310638"/>
                  </p:ext>
                </p:extLst>
              </p:nvPr>
            </p:nvGraphicFramePr>
            <p:xfrm>
              <a:off x="533400" y="381889"/>
              <a:ext cx="8305800" cy="66151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05800"/>
                  </a:tblGrid>
                  <a:tr h="50892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u="sng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Properties of Limits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Let’s define L =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𝒇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       and     M =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𝒈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indent="34290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2)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 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𝒇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∗ </m:t>
                              </m:r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= L * M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indent="34290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3)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</m:func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∗ </m:t>
                              </m:r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= k * L ,  where k = constant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indent="342900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4)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𝐥𝐢𝐦</m:t>
                                      </m:r>
                                    </m:e>
                                    <m:li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𝒇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𝒈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𝑳</m:t>
                                  </m:r>
                                </m:num>
                                <m:den>
                                  <m: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𝑴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  when g(x) ≠ 0  and M≠ 0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628650" marR="0" indent="-62865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5)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/>
                            </a:rPr>
                            <a:t>And, for any function with an exponent, we can raise the Limit to the exponent, too: 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𝒍𝒊𝒎</m:t>
                                      </m:r>
                                    </m:e>
                                    <m:li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→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𝒄</m:t>
                                      </m:r>
                                    </m:lim>
                                  </m:limLow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𝒇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28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/>
                                            </a:rPr>
                                            <m:t>𝒓</m:t>
                                          </m:r>
                                        </m:num>
                                        <m:den>
                                          <m:r>
                                            <a:rPr lang="en-US" sz="28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/>
                                            </a:rPr>
                                            <m:t>𝒔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func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=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𝐋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𝒓</m:t>
                                      </m:r>
                                    </m:num>
                                    <m:den>
                                      <m:r>
                                        <a:rPr lang="en-US" sz="28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</a:rPr>
                                        <m:t>𝒔</m:t>
                                      </m:r>
                                    </m:den>
                                  </m:f>
                                </m:sup>
                              </m:sSup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     </a:t>
                          </a:r>
                          <a:endParaRPr lang="en-US" sz="20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         </a:t>
                          </a:r>
                          <a:endParaRPr lang="en-US" sz="2000" dirty="0">
                            <a:effectLst/>
                            <a:latin typeface="Cambria"/>
                          </a:endParaRPr>
                        </a:p>
                      </a:txBody>
                      <a:tcPr marL="66092" marR="66092" marT="0" marB="0"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70310638"/>
                  </p:ext>
                </p:extLst>
              </p:nvPr>
            </p:nvGraphicFramePr>
            <p:xfrm>
              <a:off x="533400" y="381889"/>
              <a:ext cx="8305800" cy="66151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05800"/>
                  </a:tblGrid>
                  <a:tr h="66151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092" marR="66092" marT="0" marB="0">
                        <a:blipFill rotWithShape="1">
                          <a:blip r:embed="rId2"/>
                          <a:stretch>
                            <a:fillRect l="-73" t="-9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854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u="sng" dirty="0"/>
                  <a:t>Finding limits using substitution: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We can find the limits of a function in a variety of ways.  When possible, it is easiest to use substitution.  Then, verify graphically.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 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EX: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𝟗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/>
                  <a:t>   = 9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 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b="1" dirty="0"/>
                  <a:t>   = 9(16) = 144</a:t>
                </a:r>
                <a:endParaRPr lang="en-US" dirty="0">
                  <a:effectLst/>
                </a:endParaRPr>
              </a:p>
              <a:p>
                <a:r>
                  <a:rPr lang="en-US" dirty="0" smtClean="0"/>
                  <a:t>============================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EX: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 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</m:func>
                  </m:oMath>
                </a14:m>
                <a:r>
                  <a:rPr lang="en-US" b="1" dirty="0"/>
                  <a:t>   = 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============================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EX: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𝟑</m:t>
                            </m:r>
                          </m:lim>
                        </m:limLow>
                        <m:r>
                          <a:rPr lang="en-US" b="1" i="1">
                            <a:latin typeface="Cambria Math"/>
                          </a:rPr>
                          <m:t>  </m:t>
                        </m:r>
                      </m:fName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b="1" dirty="0"/>
                  <a:t>   =  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============================   </a:t>
                </a:r>
                <a:endParaRPr lang="en-US" dirty="0">
                  <a:effectLst/>
                </a:endParaRPr>
              </a:p>
              <a:p>
                <a:r>
                  <a:rPr lang="en-US" dirty="0"/>
                  <a:t>EX: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 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func>
                  </m:oMath>
                </a14:m>
                <a:r>
                  <a:rPr lang="en-US" b="1" dirty="0"/>
                  <a:t>  = </a:t>
                </a:r>
                <a:endParaRPr lang="en-US" dirty="0">
                  <a:effectLst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8534400" cy="5821363"/>
              </a:xfrm>
              <a:blipFill rotWithShape="1">
                <a:blip r:embed="rId2"/>
                <a:stretch>
                  <a:fillRect l="-1143" t="-2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3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Sometimes, we cannot substitute, for instance when the denominator would go to zero.  Then, factoring is your next best friend</a:t>
                </a:r>
                <a:r>
                  <a:rPr lang="en-US" dirty="0" smtClean="0"/>
                  <a:t>…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/>
                  <a:t>EX:</a:t>
                </a:r>
                <a:r>
                  <a:rPr lang="en-US" dirty="0"/>
                  <a:t>   Find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𝟓</m:t>
                            </m:r>
                          </m:lim>
                        </m:limLow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−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𝟐𝟓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𝟏𝟐𝟓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/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en-US" b="1" i="1">
                            <a:latin typeface="Cambria Math"/>
                          </a:rPr>
                          <m:t>)(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𝟓</m:t>
                            </m:r>
                          </m:e>
                        </m:d>
                        <m:r>
                          <a:rPr lang="en-US" b="1" i="1">
                            <a:latin typeface="Cambria Math"/>
                          </a:rPr>
                          <m:t>(  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 + </m:t>
                        </m:r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 + </m:t>
                        </m:r>
                        <m:r>
                          <a:rPr lang="en-US" b="1" i="1">
                            <a:latin typeface="Cambria Math"/>
                          </a:rPr>
                          <m:t>𝟐𝟓</m:t>
                        </m:r>
                        <m:r>
                          <a:rPr lang="en-US" b="1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/>
                  <a:t>EX:</a:t>
                </a:r>
                <a:r>
                  <a:rPr lang="en-US" dirty="0"/>
                  <a:t>   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  </m:t>
                    </m:r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/>
                              </a:rPr>
                              <m:t>  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−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−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/>
                  <a:t>      </a:t>
                </a:r>
                <a:endParaRPr lang="en-US" dirty="0">
                  <a:effectLst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801" t="-1752" r="-2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724400" y="3063240"/>
            <a:ext cx="391668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3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limits using algebra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47800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Sometimes</a:t>
                </a:r>
                <a:r>
                  <a:rPr lang="en-US" dirty="0"/>
                  <a:t>, we can’t substitute directly, and can’t factor.  You might have to use some more algebra…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r>
                  <a:rPr lang="en-US" b="1" dirty="0" smtClean="0"/>
                  <a:t>EX</a:t>
                </a:r>
                <a:r>
                  <a:rPr lang="en-US" b="1" dirty="0"/>
                  <a:t>:</a:t>
                </a:r>
                <a:r>
                  <a:rPr lang="en-US" dirty="0"/>
                  <a:t>   Find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𝒉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/>
                              </a:rPr>
                              <m:t>𝟏𝟔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(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𝒉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𝟏𝟔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𝒉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/>
                  <a:t>   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 smtClean="0"/>
                  <a:t>Why </a:t>
                </a:r>
                <a:r>
                  <a:rPr lang="en-US" b="1" dirty="0"/>
                  <a:t>can’t we use direct substitution yet?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But </a:t>
                </a:r>
                <a:r>
                  <a:rPr lang="en-US" dirty="0"/>
                  <a:t>if we use some algebra skills to simplify this equation, then we can use direct substitution.</a:t>
                </a:r>
                <a:r>
                  <a:rPr lang="en-US" dirty="0">
                    <a:effectLst/>
                  </a:rPr>
                  <a:t> </a:t>
                </a:r>
                <a:endParaRPr lang="en-US" dirty="0" smtClean="0">
                  <a:effectLst/>
                </a:endParaRPr>
              </a:p>
              <a:p>
                <a:pPr marL="0" indent="0">
                  <a:buNone/>
                </a:pPr>
                <a:r>
                  <a:rPr lang="en-US" i="1" dirty="0" smtClean="0"/>
                  <a:t>Foil </a:t>
                </a:r>
                <a:r>
                  <a:rPr lang="en-US" i="1" dirty="0"/>
                  <a:t>and distribute, then simplify… see what happens.    </a:t>
                </a:r>
                <a:endParaRPr lang="en-US" dirty="0">
                  <a:effectLst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47800"/>
                <a:ext cx="8229600" cy="4525963"/>
              </a:xfrm>
              <a:blipFill rotWithShape="1">
                <a:blip r:embed="rId2"/>
                <a:stretch>
                  <a:fillRect l="-1778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algebra to find this limit…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Indeterminate Limits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We </a:t>
                </a:r>
                <a:r>
                  <a:rPr lang="en-US" dirty="0"/>
                  <a:t>can never divide by zero, or ‘do algebra’ with infinity. 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Fractions like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 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dirty="0"/>
                  <a:t>,  and 0 • ∞ are called “indeterminate forms”.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You CANNOT use direct substitution for indeterminate limits.  </a:t>
                </a: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Even if you think 0/0 = 0,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dirty="0"/>
                  <a:t> = 1, it probably doesn’t.</a:t>
                </a:r>
                <a:endParaRPr lang="en-US" dirty="0">
                  <a:effectLst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5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EX: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/>
                              </a:rPr>
                              <m:t>𝒕𝒂𝒏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b="1" dirty="0"/>
                  <a:t>    </a:t>
                </a:r>
                <a:r>
                  <a:rPr lang="en-US" dirty="0" smtClean="0">
                    <a:effectLst/>
                  </a:rPr>
                  <a:t/>
                </a:r>
                <a:br>
                  <a:rPr lang="en-US" dirty="0" smtClean="0">
                    <a:effectLst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66800"/>
                <a:ext cx="8458200" cy="556260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5100" dirty="0" smtClean="0"/>
                  <a:t>We </a:t>
                </a:r>
                <a:r>
                  <a:rPr lang="en-US" sz="5100" dirty="0"/>
                  <a:t>could employ the same graphical method as </a:t>
                </a:r>
                <a:r>
                  <a:rPr lang="en-US" sz="5100" dirty="0" smtClean="0"/>
                  <a:t>we did with </a:t>
                </a:r>
                <a:r>
                  <a:rPr lang="en-US" sz="5100" dirty="0" err="1" smtClean="0"/>
                  <a:t>sinx</a:t>
                </a:r>
                <a:r>
                  <a:rPr lang="en-US" sz="5100" dirty="0" smtClean="0"/>
                  <a:t>/x (remember yesterday…).  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But let’s practice using our Limit Properties.  Remember that </a:t>
                </a:r>
                <a:endParaRPr lang="en-US" sz="5100" dirty="0" smtClean="0"/>
              </a:p>
              <a:p>
                <a:pPr marL="0" indent="0">
                  <a:buNone/>
                </a:pPr>
                <a:r>
                  <a:rPr lang="en-US" sz="5100" dirty="0" smtClean="0"/>
                  <a:t>tan </a:t>
                </a:r>
                <a:r>
                  <a:rPr lang="en-US" sz="5100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5100" dirty="0"/>
                  <a:t>  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 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100" b="1" i="1">
                            <a:latin typeface="Cambria Math"/>
                          </a:rPr>
                          <m:t>𝒕𝒂𝒏</m:t>
                        </m:r>
                        <m:r>
                          <a:rPr lang="en-US" sz="5100" b="1" i="1">
                            <a:latin typeface="Cambria Math"/>
                          </a:rPr>
                          <m:t> </m:t>
                        </m:r>
                        <m:r>
                          <a:rPr lang="en-US" sz="51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51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5100" b="1" dirty="0"/>
                  <a:t>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51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1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51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5100" dirty="0"/>
                  <a:t> </a:t>
                </a:r>
                <a:r>
                  <a:rPr lang="en-US" sz="5100" dirty="0" smtClean="0"/>
                  <a:t> 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 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This can be re-written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100" b="1" i="1">
                            <a:latin typeface="Cambria Math"/>
                          </a:rPr>
                          <m:t>𝒕𝒂𝒏</m:t>
                        </m:r>
                        <m:r>
                          <a:rPr lang="en-US" sz="5100" b="1" i="1">
                            <a:latin typeface="Cambria Math"/>
                          </a:rPr>
                          <m:t> </m:t>
                        </m:r>
                        <m:r>
                          <a:rPr lang="en-US" sz="51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51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51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sz="51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5100" i="1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100" i="1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51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51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51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5100" dirty="0"/>
                  <a:t> </a:t>
                </a:r>
                <a:r>
                  <a:rPr lang="en-US" sz="5100" dirty="0">
                    <a:effectLst/>
                  </a:rPr>
                  <a:t> </a:t>
                </a:r>
                <a:br>
                  <a:rPr lang="en-US" sz="5100" dirty="0">
                    <a:effectLst/>
                  </a:rPr>
                </a:br>
                <a:endParaRPr lang="en-US" sz="5100" dirty="0" smtClean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 smtClean="0"/>
                  <a:t>Why </a:t>
                </a:r>
                <a:r>
                  <a:rPr lang="en-US" sz="5100" dirty="0"/>
                  <a:t>is that useful</a:t>
                </a:r>
                <a:r>
                  <a:rPr lang="en-US" sz="5100" dirty="0" smtClean="0"/>
                  <a:t>???</a:t>
                </a:r>
              </a:p>
              <a:p>
                <a:pPr marL="0" indent="0">
                  <a:buNone/>
                </a:pPr>
                <a:r>
                  <a:rPr lang="en-US" sz="510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5100" b="1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5100" b="1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5100" b="1" i="1">
                                <a:latin typeface="Cambria Math"/>
                              </a:rPr>
                              <m:t>𝐥𝐢𝐦</m:t>
                            </m:r>
                          </m:e>
                          <m:lim>
                            <m:r>
                              <a:rPr lang="en-US" sz="51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5100" b="1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5100" b="1" i="1">
                                <a:latin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51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100" b="1" i="1">
                                <a:latin typeface="Cambria Math"/>
                              </a:rPr>
                              <m:t>𝒕𝒂𝒏</m:t>
                            </m:r>
                            <m:r>
                              <a:rPr lang="en-US" sz="5100" b="1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5100" b="1" i="1"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5100" b="1" i="1">
                                <a:latin typeface="Cambria Math"/>
                              </a:rPr>
                              <m:t>𝒙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5100" b="1" dirty="0"/>
                  <a:t>    = 1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Verify this graphically!</a:t>
                </a:r>
                <a:endParaRPr lang="en-US" sz="51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5100" dirty="0"/>
                  <a:t> </a:t>
                </a:r>
                <a:endParaRPr lang="en-US" sz="5100" dirty="0">
                  <a:effectLst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66800"/>
                <a:ext cx="8458200" cy="5562600"/>
              </a:xfrm>
              <a:blipFill rotWithShape="1">
                <a:blip r:embed="rId3"/>
                <a:stretch>
                  <a:fillRect l="-1081" t="-2081" r="-1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59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771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Properties of Limits</vt:lpstr>
      <vt:lpstr>PowerPoint Presentation</vt:lpstr>
      <vt:lpstr>PowerPoint Presentation</vt:lpstr>
      <vt:lpstr>PowerPoint Presentation</vt:lpstr>
      <vt:lpstr>PowerPoint Presentation</vt:lpstr>
      <vt:lpstr>Finding limits using algebra</vt:lpstr>
      <vt:lpstr>Use algebra to find this limit…</vt:lpstr>
      <vt:lpstr>Indeterminate Limits</vt:lpstr>
      <vt:lpstr>EX: Find 〖lim〗┬(x→0)⁡〖(tan x)/x〗     </vt:lpstr>
      <vt:lpstr>Sandwich Theorem</vt:lpstr>
      <vt:lpstr>PowerPoint Presentation</vt:lpstr>
      <vt:lpstr>Using the Sandwich Theorem</vt:lpstr>
      <vt:lpstr>Using the Sandwich Theorem</vt:lpstr>
      <vt:lpstr>Summary – Ways to find a limit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Limits</dc:title>
  <dc:creator>Mary Alinger</dc:creator>
  <cp:lastModifiedBy>Alinger, Mary</cp:lastModifiedBy>
  <cp:revision>7</cp:revision>
  <dcterms:created xsi:type="dcterms:W3CDTF">2015-09-30T02:51:15Z</dcterms:created>
  <dcterms:modified xsi:type="dcterms:W3CDTF">2015-09-30T13:42:10Z</dcterms:modified>
</cp:coreProperties>
</file>